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89" r:id="rId2"/>
    <p:sldId id="290" r:id="rId3"/>
    <p:sldId id="274" r:id="rId4"/>
    <p:sldId id="288" r:id="rId5"/>
    <p:sldId id="291" r:id="rId6"/>
    <p:sldId id="292" r:id="rId7"/>
    <p:sldId id="293" r:id="rId8"/>
    <p:sldId id="294" r:id="rId9"/>
    <p:sldId id="295" r:id="rId10"/>
    <p:sldId id="296" r:id="rId11"/>
    <p:sldId id="297" r:id="rId12"/>
    <p:sldId id="298" r:id="rId13"/>
  </p:sldIdLst>
  <p:sldSz cx="7315200" cy="9601200"/>
  <p:notesSz cx="7010400" cy="92964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2826" y="102"/>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7" rIns="93172" bIns="46587"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7" rIns="93172" bIns="46587"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5/13/2023</a:t>
            </a:fld>
            <a:endParaRPr lang="en-US"/>
          </a:p>
        </p:txBody>
      </p:sp>
      <p:sp>
        <p:nvSpPr>
          <p:cNvPr id="4" name="Slide Image Placeholder 3"/>
          <p:cNvSpPr>
            <a:spLocks noGrp="1" noRot="1" noChangeAspect="1"/>
          </p:cNvSpPr>
          <p:nvPr>
            <p:ph type="sldImg" idx="2"/>
          </p:nvPr>
        </p:nvSpPr>
        <p:spPr>
          <a:xfrm>
            <a:off x="2176463" y="696913"/>
            <a:ext cx="2657475" cy="3486150"/>
          </a:xfrm>
          <a:prstGeom prst="rect">
            <a:avLst/>
          </a:prstGeom>
          <a:noFill/>
          <a:ln w="12700">
            <a:solidFill>
              <a:prstClr val="black"/>
            </a:solidFill>
          </a:ln>
        </p:spPr>
        <p:txBody>
          <a:bodyPr vert="horz" lIns="93172" tIns="46587" rIns="93172" bIns="46587"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7" rIns="93172" bIns="46587"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7" rIns="93172" bIns="46587"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wrap="square" lIns="93172" tIns="46587" rIns="93172" bIns="46587"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76463" y="696913"/>
            <a:ext cx="2657475"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57024" indent="-291163" eaLnBrk="0" hangingPunct="0">
              <a:defRPr>
                <a:solidFill>
                  <a:schemeClr val="tx1"/>
                </a:solidFill>
                <a:latin typeface="Arial" panose="020B0604020202020204" pitchFamily="34" charset="0"/>
                <a:ea typeface="ＭＳ Ｐゴシック" panose="020B0600070205080204" pitchFamily="34" charset="-128"/>
              </a:defRPr>
            </a:lvl2pPr>
            <a:lvl3pPr marL="1164653" indent="-232930" eaLnBrk="0" hangingPunct="0">
              <a:defRPr>
                <a:solidFill>
                  <a:schemeClr val="tx1"/>
                </a:solidFill>
                <a:latin typeface="Arial" panose="020B0604020202020204" pitchFamily="34" charset="0"/>
                <a:ea typeface="ＭＳ Ｐゴシック" panose="020B0600070205080204" pitchFamily="34" charset="-128"/>
              </a:defRPr>
            </a:lvl3pPr>
            <a:lvl4pPr marL="1630514" indent="-232930" eaLnBrk="0" hangingPunct="0">
              <a:defRPr>
                <a:solidFill>
                  <a:schemeClr val="tx1"/>
                </a:solidFill>
                <a:latin typeface="Arial" panose="020B0604020202020204" pitchFamily="34" charset="0"/>
                <a:ea typeface="ＭＳ Ｐゴシック" panose="020B0600070205080204" pitchFamily="34" charset="-128"/>
              </a:defRPr>
            </a:lvl4pPr>
            <a:lvl5pPr marL="2096375" indent="-232930" eaLnBrk="0" hangingPunct="0">
              <a:defRPr>
                <a:solidFill>
                  <a:schemeClr val="tx1"/>
                </a:solidFill>
                <a:latin typeface="Arial" panose="020B0604020202020204" pitchFamily="34" charset="0"/>
                <a:ea typeface="ＭＳ Ｐゴシック" panose="020B0600070205080204" pitchFamily="34" charset="-128"/>
              </a:defRPr>
            </a:lvl5pPr>
            <a:lvl6pPr marL="2562236" indent="-23293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3028096" indent="-23293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93957" indent="-23293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959819" indent="-23293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76463" y="696913"/>
            <a:ext cx="2657475"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57024" indent="-291163" eaLnBrk="0" hangingPunct="0">
              <a:defRPr>
                <a:solidFill>
                  <a:schemeClr val="tx1"/>
                </a:solidFill>
                <a:latin typeface="Arial" panose="020B0604020202020204" pitchFamily="34" charset="0"/>
                <a:ea typeface="ＭＳ Ｐゴシック" panose="020B0600070205080204" pitchFamily="34" charset="-128"/>
              </a:defRPr>
            </a:lvl2pPr>
            <a:lvl3pPr marL="1164653" indent="-232930" eaLnBrk="0" hangingPunct="0">
              <a:defRPr>
                <a:solidFill>
                  <a:schemeClr val="tx1"/>
                </a:solidFill>
                <a:latin typeface="Arial" panose="020B0604020202020204" pitchFamily="34" charset="0"/>
                <a:ea typeface="ＭＳ Ｐゴシック" panose="020B0600070205080204" pitchFamily="34" charset="-128"/>
              </a:defRPr>
            </a:lvl3pPr>
            <a:lvl4pPr marL="1630514" indent="-232930" eaLnBrk="0" hangingPunct="0">
              <a:defRPr>
                <a:solidFill>
                  <a:schemeClr val="tx1"/>
                </a:solidFill>
                <a:latin typeface="Arial" panose="020B0604020202020204" pitchFamily="34" charset="0"/>
                <a:ea typeface="ＭＳ Ｐゴシック" panose="020B0600070205080204" pitchFamily="34" charset="-128"/>
              </a:defRPr>
            </a:lvl4pPr>
            <a:lvl5pPr marL="2096375" indent="-232930" eaLnBrk="0" hangingPunct="0">
              <a:defRPr>
                <a:solidFill>
                  <a:schemeClr val="tx1"/>
                </a:solidFill>
                <a:latin typeface="Arial" panose="020B0604020202020204" pitchFamily="34" charset="0"/>
                <a:ea typeface="ＭＳ Ｐゴシック" panose="020B0600070205080204" pitchFamily="34" charset="-128"/>
              </a:defRPr>
            </a:lvl5pPr>
            <a:lvl6pPr marL="2562236" indent="-23293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3028096" indent="-23293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93957" indent="-23293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959819" indent="-23293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76463" y="696913"/>
            <a:ext cx="2657475"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57024" indent="-291163" eaLnBrk="0" hangingPunct="0">
              <a:defRPr>
                <a:solidFill>
                  <a:schemeClr val="tx1"/>
                </a:solidFill>
                <a:latin typeface="Arial" panose="020B0604020202020204" pitchFamily="34" charset="0"/>
                <a:ea typeface="ＭＳ Ｐゴシック" panose="020B0600070205080204" pitchFamily="34" charset="-128"/>
              </a:defRPr>
            </a:lvl2pPr>
            <a:lvl3pPr marL="1164653" indent="-232930" eaLnBrk="0" hangingPunct="0">
              <a:defRPr>
                <a:solidFill>
                  <a:schemeClr val="tx1"/>
                </a:solidFill>
                <a:latin typeface="Arial" panose="020B0604020202020204" pitchFamily="34" charset="0"/>
                <a:ea typeface="ＭＳ Ｐゴシック" panose="020B0600070205080204" pitchFamily="34" charset="-128"/>
              </a:defRPr>
            </a:lvl3pPr>
            <a:lvl4pPr marL="1630514" indent="-232930" eaLnBrk="0" hangingPunct="0">
              <a:defRPr>
                <a:solidFill>
                  <a:schemeClr val="tx1"/>
                </a:solidFill>
                <a:latin typeface="Arial" panose="020B0604020202020204" pitchFamily="34" charset="0"/>
                <a:ea typeface="ＭＳ Ｐゴシック" panose="020B0600070205080204" pitchFamily="34" charset="-128"/>
              </a:defRPr>
            </a:lvl4pPr>
            <a:lvl5pPr marL="2096375" indent="-232930" eaLnBrk="0" hangingPunct="0">
              <a:defRPr>
                <a:solidFill>
                  <a:schemeClr val="tx1"/>
                </a:solidFill>
                <a:latin typeface="Arial" panose="020B0604020202020204" pitchFamily="34" charset="0"/>
                <a:ea typeface="ＭＳ Ｐゴシック" panose="020B0600070205080204" pitchFamily="34" charset="-128"/>
              </a:defRPr>
            </a:lvl5pPr>
            <a:lvl6pPr marL="2562236" indent="-23293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3028096" indent="-23293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93957" indent="-23293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959819" indent="-23293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76463" y="696913"/>
            <a:ext cx="2657475"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57024" indent="-291163" eaLnBrk="0" hangingPunct="0">
              <a:defRPr>
                <a:solidFill>
                  <a:schemeClr val="tx1"/>
                </a:solidFill>
                <a:latin typeface="Arial" panose="020B0604020202020204" pitchFamily="34" charset="0"/>
                <a:ea typeface="ＭＳ Ｐゴシック" panose="020B0600070205080204" pitchFamily="34" charset="-128"/>
              </a:defRPr>
            </a:lvl2pPr>
            <a:lvl3pPr marL="1164653" indent="-232930" eaLnBrk="0" hangingPunct="0">
              <a:defRPr>
                <a:solidFill>
                  <a:schemeClr val="tx1"/>
                </a:solidFill>
                <a:latin typeface="Arial" panose="020B0604020202020204" pitchFamily="34" charset="0"/>
                <a:ea typeface="ＭＳ Ｐゴシック" panose="020B0600070205080204" pitchFamily="34" charset="-128"/>
              </a:defRPr>
            </a:lvl3pPr>
            <a:lvl4pPr marL="1630514" indent="-232930" eaLnBrk="0" hangingPunct="0">
              <a:defRPr>
                <a:solidFill>
                  <a:schemeClr val="tx1"/>
                </a:solidFill>
                <a:latin typeface="Arial" panose="020B0604020202020204" pitchFamily="34" charset="0"/>
                <a:ea typeface="ＭＳ Ｐゴシック" panose="020B0600070205080204" pitchFamily="34" charset="-128"/>
              </a:defRPr>
            </a:lvl4pPr>
            <a:lvl5pPr marL="2096375" indent="-232930" eaLnBrk="0" hangingPunct="0">
              <a:defRPr>
                <a:solidFill>
                  <a:schemeClr val="tx1"/>
                </a:solidFill>
                <a:latin typeface="Arial" panose="020B0604020202020204" pitchFamily="34" charset="0"/>
                <a:ea typeface="ＭＳ Ｐゴシック" panose="020B0600070205080204" pitchFamily="34" charset="-128"/>
              </a:defRPr>
            </a:lvl5pPr>
            <a:lvl6pPr marL="2562236" indent="-23293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3028096" indent="-23293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93957" indent="-23293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959819" indent="-23293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76463" y="696913"/>
            <a:ext cx="2657475"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57024" indent="-291163" eaLnBrk="0" hangingPunct="0">
              <a:defRPr>
                <a:solidFill>
                  <a:schemeClr val="tx1"/>
                </a:solidFill>
                <a:latin typeface="Arial" panose="020B0604020202020204" pitchFamily="34" charset="0"/>
                <a:ea typeface="ＭＳ Ｐゴシック" panose="020B0600070205080204" pitchFamily="34" charset="-128"/>
              </a:defRPr>
            </a:lvl2pPr>
            <a:lvl3pPr marL="1164653" indent="-232930" eaLnBrk="0" hangingPunct="0">
              <a:defRPr>
                <a:solidFill>
                  <a:schemeClr val="tx1"/>
                </a:solidFill>
                <a:latin typeface="Arial" panose="020B0604020202020204" pitchFamily="34" charset="0"/>
                <a:ea typeface="ＭＳ Ｐゴシック" panose="020B0600070205080204" pitchFamily="34" charset="-128"/>
              </a:defRPr>
            </a:lvl3pPr>
            <a:lvl4pPr marL="1630514" indent="-232930" eaLnBrk="0" hangingPunct="0">
              <a:defRPr>
                <a:solidFill>
                  <a:schemeClr val="tx1"/>
                </a:solidFill>
                <a:latin typeface="Arial" panose="020B0604020202020204" pitchFamily="34" charset="0"/>
                <a:ea typeface="ＭＳ Ｐゴシック" panose="020B0600070205080204" pitchFamily="34" charset="-128"/>
              </a:defRPr>
            </a:lvl4pPr>
            <a:lvl5pPr marL="2096375" indent="-232930" eaLnBrk="0" hangingPunct="0">
              <a:defRPr>
                <a:solidFill>
                  <a:schemeClr val="tx1"/>
                </a:solidFill>
                <a:latin typeface="Arial" panose="020B0604020202020204" pitchFamily="34" charset="0"/>
                <a:ea typeface="ＭＳ Ｐゴシック" panose="020B0600070205080204" pitchFamily="34" charset="-128"/>
              </a:defRPr>
            </a:lvl5pPr>
            <a:lvl6pPr marL="2562236" indent="-23293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3028096" indent="-23293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93957" indent="-23293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959819" indent="-23293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tif"/></Relationships>
</file>

<file path=ppt/slides/_rels/slide1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tif"/></Relationships>
</file>

<file path=ppt/slides/_rels/slide4.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tif"/></Relationships>
</file>

<file path=ppt/slides/_rels/slide6.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tif"/></Relationships>
</file>

<file path=ppt/slides/_rels/slide8.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825C41F6-54FF-D0C7-AAB7-E001FC5C4842}"/>
              </a:ext>
            </a:extLst>
          </p:cNvPr>
          <p:cNvGraphicFramePr>
            <a:graphicFrameLocks noGrp="1"/>
          </p:cNvGraphicFramePr>
          <p:nvPr>
            <p:extLst>
              <p:ext uri="{D42A27DB-BD31-4B8C-83A1-F6EECF244321}">
                <p14:modId xmlns:p14="http://schemas.microsoft.com/office/powerpoint/2010/main" val="281541890"/>
              </p:ext>
            </p:extLst>
          </p:nvPr>
        </p:nvGraphicFramePr>
        <p:xfrm>
          <a:off x="453005" y="675080"/>
          <a:ext cx="6409185" cy="1010666"/>
        </p:xfrm>
        <a:graphic>
          <a:graphicData uri="http://schemas.openxmlformats.org/drawingml/2006/table">
            <a:tbl>
              <a:tblPr firstRow="1" bandRow="1">
                <a:tableStyleId>{F5AB1C69-6EDB-4FF4-983F-18BD219EF322}</a:tableStyleId>
              </a:tblPr>
              <a:tblGrid>
                <a:gridCol w="1281837">
                  <a:extLst>
                    <a:ext uri="{9D8B030D-6E8A-4147-A177-3AD203B41FA5}">
                      <a16:colId xmlns:a16="http://schemas.microsoft.com/office/drawing/2014/main" val="4170059973"/>
                    </a:ext>
                  </a:extLst>
                </a:gridCol>
                <a:gridCol w="1281837">
                  <a:extLst>
                    <a:ext uri="{9D8B030D-6E8A-4147-A177-3AD203B41FA5}">
                      <a16:colId xmlns:a16="http://schemas.microsoft.com/office/drawing/2014/main" val="3804505984"/>
                    </a:ext>
                  </a:extLst>
                </a:gridCol>
                <a:gridCol w="1281837">
                  <a:extLst>
                    <a:ext uri="{9D8B030D-6E8A-4147-A177-3AD203B41FA5}">
                      <a16:colId xmlns:a16="http://schemas.microsoft.com/office/drawing/2014/main" val="2494225639"/>
                    </a:ext>
                  </a:extLst>
                </a:gridCol>
                <a:gridCol w="1281837">
                  <a:extLst>
                    <a:ext uri="{9D8B030D-6E8A-4147-A177-3AD203B41FA5}">
                      <a16:colId xmlns:a16="http://schemas.microsoft.com/office/drawing/2014/main" val="1447170996"/>
                    </a:ext>
                  </a:extLst>
                </a:gridCol>
                <a:gridCol w="1281837">
                  <a:extLst>
                    <a:ext uri="{9D8B030D-6E8A-4147-A177-3AD203B41FA5}">
                      <a16:colId xmlns:a16="http://schemas.microsoft.com/office/drawing/2014/main" val="4161050912"/>
                    </a:ext>
                  </a:extLst>
                </a:gridCol>
              </a:tblGrid>
              <a:tr h="370840">
                <a:tc>
                  <a:txBody>
                    <a:bodyPr/>
                    <a:lstStyle/>
                    <a:p>
                      <a:r>
                        <a:rPr lang="en-US" dirty="0">
                          <a:solidFill>
                            <a:schemeClr val="tx1"/>
                          </a:solidFill>
                        </a:rPr>
                        <a:t>Mini Popper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Colt poppers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Pepper poppers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Plates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Wall feet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0119831"/>
                  </a:ext>
                </a:extLst>
              </a:tr>
              <a:tr h="370840">
                <a:tc>
                  <a:txBody>
                    <a:bodyPr/>
                    <a:lstStyle/>
                    <a:p>
                      <a:pPr algn="r"/>
                      <a:r>
                        <a:rPr lang="en-US" dirty="0">
                          <a:effectLst/>
                          <a:latin typeface="DejaVu Serif Condensed"/>
                        </a:rPr>
                        <a:t>6</a:t>
                      </a:r>
                      <a:endParaRPr lang="en-US" dirty="0">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a:effectLst/>
                          <a:latin typeface="DejaVu Serif Condensed"/>
                        </a:rPr>
                        <a:t>2</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a:effectLst/>
                          <a:latin typeface="DejaVu Serif Condensed"/>
                        </a:rPr>
                        <a:t>2</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a:effectLst/>
                          <a:latin typeface="DejaVu Serif Condensed"/>
                        </a:rPr>
                        <a:t>0</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effectLst/>
                          <a:latin typeface="DejaVu Serif Condensed"/>
                        </a:rPr>
                        <a:t>74</a:t>
                      </a:r>
                      <a:endParaRPr lang="en-US" dirty="0">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830408"/>
                  </a:ext>
                </a:extLst>
              </a:tr>
            </a:tbl>
          </a:graphicData>
        </a:graphic>
      </p:graphicFrame>
      <p:graphicFrame>
        <p:nvGraphicFramePr>
          <p:cNvPr id="4" name="Table 4">
            <a:extLst>
              <a:ext uri="{FF2B5EF4-FFF2-40B4-BE49-F238E27FC236}">
                <a16:creationId xmlns:a16="http://schemas.microsoft.com/office/drawing/2014/main" id="{CE472222-3BBF-262A-0333-7CD8027325E9}"/>
              </a:ext>
            </a:extLst>
          </p:cNvPr>
          <p:cNvGraphicFramePr>
            <a:graphicFrameLocks noGrp="1"/>
          </p:cNvGraphicFramePr>
          <p:nvPr>
            <p:extLst>
              <p:ext uri="{D42A27DB-BD31-4B8C-83A1-F6EECF244321}">
                <p14:modId xmlns:p14="http://schemas.microsoft.com/office/powerpoint/2010/main" val="3286344127"/>
              </p:ext>
            </p:extLst>
          </p:nvPr>
        </p:nvGraphicFramePr>
        <p:xfrm>
          <a:off x="453004" y="1909109"/>
          <a:ext cx="6409186" cy="4531977"/>
        </p:xfrm>
        <a:graphic>
          <a:graphicData uri="http://schemas.openxmlformats.org/drawingml/2006/table">
            <a:tbl>
              <a:tblPr firstRow="1" bandRow="1">
                <a:tableStyleId>{F5AB1C69-6EDB-4FF4-983F-18BD219EF322}</a:tableStyleId>
              </a:tblPr>
              <a:tblGrid>
                <a:gridCol w="545286">
                  <a:extLst>
                    <a:ext uri="{9D8B030D-6E8A-4147-A177-3AD203B41FA5}">
                      <a16:colId xmlns:a16="http://schemas.microsoft.com/office/drawing/2014/main" val="331639266"/>
                    </a:ext>
                  </a:extLst>
                </a:gridCol>
                <a:gridCol w="1285910">
                  <a:extLst>
                    <a:ext uri="{9D8B030D-6E8A-4147-A177-3AD203B41FA5}">
                      <a16:colId xmlns:a16="http://schemas.microsoft.com/office/drawing/2014/main" val="257493340"/>
                    </a:ext>
                  </a:extLst>
                </a:gridCol>
                <a:gridCol w="1037840">
                  <a:extLst>
                    <a:ext uri="{9D8B030D-6E8A-4147-A177-3AD203B41FA5}">
                      <a16:colId xmlns:a16="http://schemas.microsoft.com/office/drawing/2014/main" val="729230631"/>
                    </a:ext>
                  </a:extLst>
                </a:gridCol>
                <a:gridCol w="721454">
                  <a:extLst>
                    <a:ext uri="{9D8B030D-6E8A-4147-A177-3AD203B41FA5}">
                      <a16:colId xmlns:a16="http://schemas.microsoft.com/office/drawing/2014/main" val="3615435068"/>
                    </a:ext>
                  </a:extLst>
                </a:gridCol>
                <a:gridCol w="402671">
                  <a:extLst>
                    <a:ext uri="{9D8B030D-6E8A-4147-A177-3AD203B41FA5}">
                      <a16:colId xmlns:a16="http://schemas.microsoft.com/office/drawing/2014/main" val="853339526"/>
                    </a:ext>
                  </a:extLst>
                </a:gridCol>
                <a:gridCol w="604007">
                  <a:extLst>
                    <a:ext uri="{9D8B030D-6E8A-4147-A177-3AD203B41FA5}">
                      <a16:colId xmlns:a16="http://schemas.microsoft.com/office/drawing/2014/main" val="1023579958"/>
                    </a:ext>
                  </a:extLst>
                </a:gridCol>
                <a:gridCol w="1812018">
                  <a:extLst>
                    <a:ext uri="{9D8B030D-6E8A-4147-A177-3AD203B41FA5}">
                      <a16:colId xmlns:a16="http://schemas.microsoft.com/office/drawing/2014/main" val="2921621344"/>
                    </a:ext>
                  </a:extLst>
                </a:gridCol>
              </a:tblGrid>
              <a:tr h="472168">
                <a:tc>
                  <a:txBody>
                    <a:bodyPr/>
                    <a:lstStyle/>
                    <a:p>
                      <a:pPr rtl="0" fontAlgn="b"/>
                      <a:r>
                        <a:rPr lang="en-US" b="1" dirty="0">
                          <a:solidFill>
                            <a:schemeClr val="tx1"/>
                          </a:solidFill>
                          <a:effectLst/>
                        </a:rPr>
                        <a:t>Bay</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Stage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Target Type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Count</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a:solidFill>
                            <a:schemeClr val="tx1"/>
                          </a:solidFill>
                          <a:effectLst/>
                        </a:rPr>
                        <a:t>NS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Total</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Hard Cover</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2292689"/>
                  </a:ext>
                </a:extLst>
              </a:tr>
              <a:tr h="472168">
                <a:tc>
                  <a:txBody>
                    <a:bodyPr/>
                    <a:lstStyle/>
                    <a:p>
                      <a:pPr algn="l"/>
                      <a:r>
                        <a:rPr lang="en-US" dirty="0">
                          <a:effectLst/>
                          <a:latin typeface="DejaVu Serif Condensed"/>
                        </a:rPr>
                        <a:t>A2</a:t>
                      </a:r>
                      <a:endParaRPr lang="en-US" dirty="0">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effectLst/>
                          <a:latin typeface="DejaVu Serif Condensed"/>
                        </a:rPr>
                        <a:t>Double Trouble</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effectLst/>
                          <a:latin typeface="DejaVu Serif Condensed"/>
                        </a:rPr>
                        <a:t>USPSA</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a:effectLst/>
                          <a:latin typeface="DejaVu Serif Condensed"/>
                        </a:rPr>
                        <a:t>9</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a:effectLst/>
                          <a:latin typeface="DejaVu Serif Condensed"/>
                        </a:rPr>
                        <a:t>3</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a:effectLst/>
                          <a:latin typeface="DejaVu Serif Condensed"/>
                        </a:rPr>
                        <a:t>12</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effectLst/>
                          <a:latin typeface="DejaVu Serif Condensed"/>
                        </a:rPr>
                        <a:t>1 Tux 2 Right Diag 1 50% </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6411020"/>
                  </a:ext>
                </a:extLst>
              </a:tr>
              <a:tr h="472168">
                <a:tc>
                  <a:txBody>
                    <a:bodyPr/>
                    <a:lstStyle/>
                    <a:p>
                      <a:pPr algn="l"/>
                      <a:r>
                        <a:rPr lang="en-US">
                          <a:effectLst/>
                          <a:latin typeface="DejaVu Serif Condensed"/>
                        </a:rPr>
                        <a:t>A1</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effectLst/>
                          <a:latin typeface="DejaVu Serif Condensed"/>
                        </a:rPr>
                        <a:t>Periscope</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effectLst/>
                          <a:latin typeface="DejaVu Serif Condensed"/>
                        </a:rPr>
                        <a:t>USPSA</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a:effectLst/>
                          <a:latin typeface="DejaVu Serif Condensed"/>
                        </a:rPr>
                        <a:t>9</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a:effectLst/>
                          <a:latin typeface="DejaVu Serif Condensed"/>
                        </a:rPr>
                        <a:t>2</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a:effectLst/>
                          <a:latin typeface="DejaVu Serif Condensed"/>
                        </a:rPr>
                        <a:t>11</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effectLst/>
                          <a:latin typeface="DejaVu Serif Condensed"/>
                        </a:rPr>
                        <a:t>2 Tux 1 50% </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455168"/>
                  </a:ext>
                </a:extLst>
              </a:tr>
              <a:tr h="472168">
                <a:tc>
                  <a:txBody>
                    <a:bodyPr/>
                    <a:lstStyle/>
                    <a:p>
                      <a:pPr algn="l"/>
                      <a:r>
                        <a:rPr lang="en-US">
                          <a:effectLst/>
                          <a:latin typeface="DejaVu Serif Condensed"/>
                        </a:rPr>
                        <a:t>B1</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effectLst/>
                          <a:latin typeface="DejaVu Serif Condensed"/>
                        </a:rPr>
                        <a:t>Z for Zero</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effectLst/>
                          <a:latin typeface="DejaVu Serif Condensed"/>
                        </a:rPr>
                        <a:t>USPSA</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a:effectLst/>
                          <a:latin typeface="DejaVu Serif Condensed"/>
                        </a:rPr>
                        <a:t>14</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a:effectLst/>
                          <a:latin typeface="DejaVu Serif Condensed"/>
                        </a:rPr>
                        <a:t>2</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a:effectLst/>
                          <a:latin typeface="DejaVu Serif Condensed"/>
                        </a:rPr>
                        <a:t>16</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r>
                        <a:rPr lang="en-US">
                          <a:effectLst/>
                          <a:latin typeface="DejaVu Serif Condensed"/>
                        </a:rPr>
                      </a:b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7853097"/>
                  </a:ext>
                </a:extLst>
              </a:tr>
              <a:tr h="472168">
                <a:tc>
                  <a:txBody>
                    <a:bodyPr/>
                    <a:lstStyle/>
                    <a:p>
                      <a:pPr algn="l"/>
                      <a:r>
                        <a:rPr lang="en-US">
                          <a:effectLst/>
                          <a:latin typeface="DejaVu Serif Condensed"/>
                        </a:rPr>
                        <a:t>B2</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effectLst/>
                          <a:latin typeface="DejaVu Serif Condensed"/>
                        </a:rPr>
                        <a:t>Dysfunction Junction</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effectLst/>
                          <a:latin typeface="DejaVu Serif Condensed"/>
                        </a:rPr>
                        <a:t>USPSA</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a:effectLst/>
                          <a:latin typeface="DejaVu Serif Condensed"/>
                        </a:rPr>
                        <a:t>10</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a:effectLst/>
                          <a:latin typeface="DejaVu Serif Condensed"/>
                        </a:rPr>
                        <a:t>3</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a:effectLst/>
                          <a:latin typeface="DejaVu Serif Condensed"/>
                        </a:rPr>
                        <a:t>13</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effectLst/>
                          <a:latin typeface="DejaVu Serif Condensed"/>
                        </a:rPr>
                        <a:t>2 Tux </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3922692"/>
                  </a:ext>
                </a:extLst>
              </a:tr>
              <a:tr h="472168">
                <a:tc>
                  <a:txBody>
                    <a:bodyPr/>
                    <a:lstStyle/>
                    <a:p>
                      <a:pPr algn="l"/>
                      <a:r>
                        <a:rPr lang="en-US">
                          <a:effectLst/>
                          <a:latin typeface="DejaVu Serif Condensed"/>
                        </a:rPr>
                        <a:t>B3</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effectLst/>
                          <a:latin typeface="DejaVu Serif Condensed"/>
                        </a:rPr>
                        <a:t>All the Single Turtles</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effectLst/>
                          <a:latin typeface="DejaVu Serif Condensed"/>
                        </a:rPr>
                        <a:t>IPSC</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a:effectLst/>
                          <a:latin typeface="DejaVu Serif Condensed"/>
                        </a:rPr>
                        <a:t>10</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a:effectLst/>
                          <a:latin typeface="DejaVu Serif Condensed"/>
                        </a:rPr>
                        <a:t>2</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a:effectLst/>
                          <a:latin typeface="DejaVu Serif Condensed"/>
                        </a:rPr>
                        <a:t>12</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effectLst/>
                          <a:latin typeface="DejaVu Serif Condensed"/>
                        </a:rPr>
                        <a:t>2 Tux </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2343723"/>
                  </a:ext>
                </a:extLst>
              </a:tr>
              <a:tr h="472168">
                <a:tc>
                  <a:txBody>
                    <a:bodyPr/>
                    <a:lstStyle/>
                    <a:p>
                      <a:pPr algn="l"/>
                      <a:r>
                        <a:rPr lang="en-US">
                          <a:effectLst/>
                          <a:latin typeface="DejaVu Serif Condensed"/>
                        </a:rPr>
                        <a:t>B4</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dirty="0">
                          <a:effectLst/>
                          <a:latin typeface="DejaVu Serif Condensed"/>
                        </a:rPr>
                        <a:t>20-01</a:t>
                      </a:r>
                      <a:endParaRPr lang="en-US" dirty="0">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effectLst/>
                          <a:latin typeface="DejaVu Serif Condensed"/>
                        </a:rPr>
                        <a:t>USPSA</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a:effectLst/>
                          <a:latin typeface="DejaVu Serif Condensed"/>
                        </a:rPr>
                        <a:t>5</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a:effectLst/>
                          <a:latin typeface="DejaVu Serif Condensed"/>
                        </a:rPr>
                        <a:t>1</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a:effectLst/>
                          <a:latin typeface="DejaVu Serif Condensed"/>
                        </a:rPr>
                        <a:t>6</a:t>
                      </a:r>
                      <a:endParaRPr lang="en-US">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r>
                        <a:rPr lang="en-US" dirty="0">
                          <a:effectLst/>
                          <a:latin typeface="DejaVu Serif Condensed"/>
                        </a:rPr>
                      </a:br>
                      <a:endParaRPr lang="en-US" dirty="0">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7162383"/>
                  </a:ext>
                </a:extLst>
              </a:tr>
            </a:tbl>
          </a:graphicData>
        </a:graphic>
      </p:graphicFrame>
      <p:graphicFrame>
        <p:nvGraphicFramePr>
          <p:cNvPr id="5" name="Table 5">
            <a:extLst>
              <a:ext uri="{FF2B5EF4-FFF2-40B4-BE49-F238E27FC236}">
                <a16:creationId xmlns:a16="http://schemas.microsoft.com/office/drawing/2014/main" id="{5C340E43-69FB-D0FB-828E-EBD0592B61FE}"/>
              </a:ext>
            </a:extLst>
          </p:cNvPr>
          <p:cNvGraphicFramePr>
            <a:graphicFrameLocks noGrp="1"/>
          </p:cNvGraphicFramePr>
          <p:nvPr>
            <p:extLst>
              <p:ext uri="{D42A27DB-BD31-4B8C-83A1-F6EECF244321}">
                <p14:modId xmlns:p14="http://schemas.microsoft.com/office/powerpoint/2010/main" val="1575487761"/>
              </p:ext>
            </p:extLst>
          </p:nvPr>
        </p:nvGraphicFramePr>
        <p:xfrm>
          <a:off x="453004" y="6520366"/>
          <a:ext cx="6409185" cy="2961513"/>
        </p:xfrm>
        <a:graphic>
          <a:graphicData uri="http://schemas.openxmlformats.org/drawingml/2006/table">
            <a:tbl>
              <a:tblPr firstRow="1" bandRow="1">
                <a:tableStyleId>{5C22544A-7EE6-4342-B048-85BDC9FD1C3A}</a:tableStyleId>
              </a:tblPr>
              <a:tblGrid>
                <a:gridCol w="2136395">
                  <a:extLst>
                    <a:ext uri="{9D8B030D-6E8A-4147-A177-3AD203B41FA5}">
                      <a16:colId xmlns:a16="http://schemas.microsoft.com/office/drawing/2014/main" val="834478553"/>
                    </a:ext>
                  </a:extLst>
                </a:gridCol>
                <a:gridCol w="2136395">
                  <a:extLst>
                    <a:ext uri="{9D8B030D-6E8A-4147-A177-3AD203B41FA5}">
                      <a16:colId xmlns:a16="http://schemas.microsoft.com/office/drawing/2014/main" val="3297901966"/>
                    </a:ext>
                  </a:extLst>
                </a:gridCol>
                <a:gridCol w="2136395">
                  <a:extLst>
                    <a:ext uri="{9D8B030D-6E8A-4147-A177-3AD203B41FA5}">
                      <a16:colId xmlns:a16="http://schemas.microsoft.com/office/drawing/2014/main" val="95077367"/>
                    </a:ext>
                  </a:extLst>
                </a:gridCol>
              </a:tblGrid>
              <a:tr h="370840">
                <a:tc>
                  <a:txBody>
                    <a:bodyPr/>
                    <a:lstStyle/>
                    <a:p>
                      <a:pPr algn="l"/>
                      <a:r>
                        <a:rPr lang="en-US" b="0" dirty="0">
                          <a:solidFill>
                            <a:schemeClr val="tx1"/>
                          </a:solidFill>
                          <a:effectLst/>
                          <a:latin typeface="DejaVu Serif Condensed"/>
                        </a:rPr>
                        <a:t>IPSC</a:t>
                      </a:r>
                      <a:endParaRPr lang="en-US" b="0" dirty="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b="0">
                          <a:solidFill>
                            <a:schemeClr val="tx1"/>
                          </a:solidFill>
                          <a:effectLst/>
                          <a:latin typeface="DejaVu Serif Condensed"/>
                        </a:rPr>
                        <a:t>Tux</a:t>
                      </a:r>
                      <a:endParaRPr lang="en-US" b="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b="0">
                          <a:solidFill>
                            <a:schemeClr val="tx1"/>
                          </a:solidFill>
                          <a:effectLst/>
                          <a:latin typeface="DejaVu Serif Condensed"/>
                        </a:rPr>
                        <a:t>2</a:t>
                      </a:r>
                      <a:endParaRPr lang="en-US" b="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0623761"/>
                  </a:ext>
                </a:extLst>
              </a:tr>
              <a:tr h="370840">
                <a:tc>
                  <a:txBody>
                    <a:bodyPr/>
                    <a:lstStyle/>
                    <a:p>
                      <a:pPr algn="l"/>
                      <a:r>
                        <a:rPr lang="en-US" b="0">
                          <a:solidFill>
                            <a:schemeClr val="tx1"/>
                          </a:solidFill>
                          <a:effectLst/>
                          <a:latin typeface="DejaVu Serif Condensed"/>
                        </a:rPr>
                        <a:t>IPSC</a:t>
                      </a:r>
                      <a:endParaRPr lang="en-US" b="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b="0">
                          <a:solidFill>
                            <a:schemeClr val="tx1"/>
                          </a:solidFill>
                          <a:effectLst/>
                          <a:latin typeface="DejaVu Serif Condensed"/>
                        </a:rPr>
                        <a:t>Left Diag</a:t>
                      </a:r>
                      <a:endParaRPr lang="en-US" b="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b="0">
                          <a:solidFill>
                            <a:schemeClr val="tx1"/>
                          </a:solidFill>
                          <a:effectLst/>
                          <a:latin typeface="DejaVu Serif Condensed"/>
                        </a:rPr>
                        <a:t>0</a:t>
                      </a:r>
                      <a:endParaRPr lang="en-US" b="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9021097"/>
                  </a:ext>
                </a:extLst>
              </a:tr>
              <a:tr h="370840">
                <a:tc>
                  <a:txBody>
                    <a:bodyPr/>
                    <a:lstStyle/>
                    <a:p>
                      <a:pPr algn="l"/>
                      <a:r>
                        <a:rPr lang="en-US" b="0">
                          <a:solidFill>
                            <a:schemeClr val="tx1"/>
                          </a:solidFill>
                          <a:effectLst/>
                          <a:latin typeface="DejaVu Serif Condensed"/>
                        </a:rPr>
                        <a:t>IPSC</a:t>
                      </a:r>
                      <a:endParaRPr lang="en-US" b="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b="0">
                          <a:solidFill>
                            <a:schemeClr val="tx1"/>
                          </a:solidFill>
                          <a:effectLst/>
                          <a:latin typeface="DejaVu Serif Condensed"/>
                        </a:rPr>
                        <a:t>Right Diag</a:t>
                      </a:r>
                      <a:endParaRPr lang="en-US" b="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b="0">
                          <a:solidFill>
                            <a:schemeClr val="tx1"/>
                          </a:solidFill>
                          <a:effectLst/>
                          <a:latin typeface="DejaVu Serif Condensed"/>
                        </a:rPr>
                        <a:t>0</a:t>
                      </a:r>
                      <a:endParaRPr lang="en-US" b="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7521203"/>
                  </a:ext>
                </a:extLst>
              </a:tr>
              <a:tr h="351387">
                <a:tc>
                  <a:txBody>
                    <a:bodyPr/>
                    <a:lstStyle/>
                    <a:p>
                      <a:pPr algn="l"/>
                      <a:r>
                        <a:rPr lang="en-US" b="0">
                          <a:solidFill>
                            <a:schemeClr val="tx1"/>
                          </a:solidFill>
                          <a:effectLst/>
                          <a:latin typeface="DejaVu Serif Condensed"/>
                        </a:rPr>
                        <a:t>IPSC</a:t>
                      </a:r>
                      <a:endParaRPr lang="en-US" b="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b="0">
                          <a:solidFill>
                            <a:schemeClr val="tx1"/>
                          </a:solidFill>
                          <a:effectLst/>
                          <a:latin typeface="DejaVu Serif Condensed"/>
                        </a:rPr>
                        <a:t>50.00%</a:t>
                      </a:r>
                      <a:endParaRPr lang="en-US" b="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b="0">
                          <a:solidFill>
                            <a:schemeClr val="tx1"/>
                          </a:solidFill>
                          <a:effectLst/>
                          <a:latin typeface="DejaVu Serif Condensed"/>
                        </a:rPr>
                        <a:t>0</a:t>
                      </a:r>
                      <a:endParaRPr lang="en-US" b="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4483127"/>
                  </a:ext>
                </a:extLst>
              </a:tr>
              <a:tr h="370840">
                <a:tc>
                  <a:txBody>
                    <a:bodyPr/>
                    <a:lstStyle/>
                    <a:p>
                      <a:pPr algn="l"/>
                      <a:r>
                        <a:rPr lang="en-US" b="0">
                          <a:solidFill>
                            <a:schemeClr val="tx1"/>
                          </a:solidFill>
                          <a:effectLst/>
                          <a:latin typeface="DejaVu Serif Condensed"/>
                        </a:rPr>
                        <a:t>USPSA</a:t>
                      </a:r>
                      <a:endParaRPr lang="en-US" b="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b="0">
                          <a:solidFill>
                            <a:schemeClr val="tx1"/>
                          </a:solidFill>
                          <a:effectLst/>
                          <a:latin typeface="DejaVu Serif Condensed"/>
                        </a:rPr>
                        <a:t>Tux</a:t>
                      </a:r>
                      <a:endParaRPr lang="en-US" b="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b="0">
                          <a:solidFill>
                            <a:schemeClr val="tx1"/>
                          </a:solidFill>
                          <a:effectLst/>
                          <a:latin typeface="DejaVu Serif Condensed"/>
                        </a:rPr>
                        <a:t>5</a:t>
                      </a:r>
                      <a:endParaRPr lang="en-US" b="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8525652"/>
                  </a:ext>
                </a:extLst>
              </a:tr>
              <a:tr h="370840">
                <a:tc>
                  <a:txBody>
                    <a:bodyPr/>
                    <a:lstStyle/>
                    <a:p>
                      <a:pPr algn="l"/>
                      <a:r>
                        <a:rPr lang="en-US" b="0">
                          <a:solidFill>
                            <a:schemeClr val="tx1"/>
                          </a:solidFill>
                          <a:effectLst/>
                          <a:latin typeface="DejaVu Serif Condensed"/>
                        </a:rPr>
                        <a:t>USPSA</a:t>
                      </a:r>
                      <a:endParaRPr lang="en-US" b="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b="0">
                          <a:solidFill>
                            <a:schemeClr val="tx1"/>
                          </a:solidFill>
                          <a:effectLst/>
                          <a:latin typeface="DejaVu Serif Condensed"/>
                        </a:rPr>
                        <a:t>Left Diag</a:t>
                      </a:r>
                      <a:endParaRPr lang="en-US" b="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b="0">
                          <a:solidFill>
                            <a:schemeClr val="tx1"/>
                          </a:solidFill>
                          <a:effectLst/>
                          <a:latin typeface="DejaVu Serif Condensed"/>
                        </a:rPr>
                        <a:t>0</a:t>
                      </a:r>
                      <a:endParaRPr lang="en-US" b="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3792517"/>
                  </a:ext>
                </a:extLst>
              </a:tr>
              <a:tr h="370840">
                <a:tc>
                  <a:txBody>
                    <a:bodyPr/>
                    <a:lstStyle/>
                    <a:p>
                      <a:pPr algn="l"/>
                      <a:r>
                        <a:rPr lang="en-US" b="0">
                          <a:solidFill>
                            <a:schemeClr val="tx1"/>
                          </a:solidFill>
                          <a:effectLst/>
                          <a:latin typeface="DejaVu Serif Condensed"/>
                        </a:rPr>
                        <a:t>USPSA</a:t>
                      </a:r>
                      <a:endParaRPr lang="en-US" b="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b="0">
                          <a:solidFill>
                            <a:schemeClr val="tx1"/>
                          </a:solidFill>
                          <a:effectLst/>
                          <a:latin typeface="DejaVu Serif Condensed"/>
                        </a:rPr>
                        <a:t>Right Diag</a:t>
                      </a:r>
                      <a:endParaRPr lang="en-US" b="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b="0">
                          <a:solidFill>
                            <a:schemeClr val="tx1"/>
                          </a:solidFill>
                          <a:effectLst/>
                          <a:latin typeface="DejaVu Serif Condensed"/>
                        </a:rPr>
                        <a:t>2</a:t>
                      </a:r>
                      <a:endParaRPr lang="en-US" b="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8446473"/>
                  </a:ext>
                </a:extLst>
              </a:tr>
              <a:tr h="370840">
                <a:tc>
                  <a:txBody>
                    <a:bodyPr/>
                    <a:lstStyle/>
                    <a:p>
                      <a:pPr algn="l"/>
                      <a:r>
                        <a:rPr lang="en-US" b="0">
                          <a:solidFill>
                            <a:schemeClr val="tx1"/>
                          </a:solidFill>
                          <a:effectLst/>
                          <a:latin typeface="DejaVu Serif Condensed"/>
                        </a:rPr>
                        <a:t>USPSA</a:t>
                      </a:r>
                      <a:endParaRPr lang="en-US" b="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b="0">
                          <a:solidFill>
                            <a:schemeClr val="tx1"/>
                          </a:solidFill>
                          <a:effectLst/>
                          <a:latin typeface="DejaVu Serif Condensed"/>
                        </a:rPr>
                        <a:t>50.00%</a:t>
                      </a:r>
                      <a:endParaRPr lang="en-US" b="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b="0" dirty="0">
                          <a:solidFill>
                            <a:schemeClr val="tx1"/>
                          </a:solidFill>
                          <a:effectLst/>
                          <a:latin typeface="DejaVu Serif Condensed"/>
                        </a:rPr>
                        <a:t>2</a:t>
                      </a:r>
                      <a:endParaRPr lang="en-US" b="0" dirty="0">
                        <a:solidFill>
                          <a:schemeClr val="tx1"/>
                        </a:solidFill>
                        <a:effectLst/>
                        <a:latin typeface="Carlito"/>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3149226"/>
                  </a:ext>
                </a:extLst>
              </a:tr>
            </a:tbl>
          </a:graphicData>
        </a:graphic>
      </p:graphicFrame>
    </p:spTree>
    <p:extLst>
      <p:ext uri="{BB962C8B-B14F-4D97-AF65-F5344CB8AC3E}">
        <p14:creationId xmlns:p14="http://schemas.microsoft.com/office/powerpoint/2010/main" val="3317094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Dysfunction Junction</a:t>
            </a:r>
          </a:p>
          <a:p>
            <a:pPr algn="ctr"/>
            <a:r>
              <a:rPr lang="en-US" b="1" dirty="0"/>
              <a:t>Written Stage Briefing</a:t>
            </a:r>
          </a:p>
          <a:p>
            <a:r>
              <a:rPr lang="en-US" dirty="0"/>
              <a:t>Scoring: Comstock</a:t>
            </a:r>
            <a:br>
              <a:rPr lang="en-US" dirty="0"/>
            </a:br>
            <a:r>
              <a:rPr lang="en-US" dirty="0"/>
              <a:t>Rounds: 27</a:t>
            </a:r>
          </a:p>
          <a:p>
            <a:r>
              <a:rPr lang="en-US" dirty="0"/>
              <a:t>Targets: 12 USPSA, 3 steel</a:t>
            </a:r>
          </a:p>
          <a:p>
            <a:endParaRPr lang="en-US" dirty="0"/>
          </a:p>
          <a:p>
            <a:r>
              <a:rPr lang="en-US" dirty="0"/>
              <a:t>Start position: anywhere completely outside the shooting area, fingers touching ears. Firearm is on any barrel, unloaded and unpropped. All magazines to be used must start on any other barrel.</a:t>
            </a:r>
          </a:p>
          <a:p>
            <a:endParaRPr lang="en-US" dirty="0"/>
          </a:p>
          <a:p>
            <a:r>
              <a:rPr lang="en-US" dirty="0"/>
              <a:t>Stage Procedure: on the audible start signal, engage targets as they become available from within the shooting area. The max trap is activated by the stomp pad and remains visible at rest.</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053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All the Single Turtles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B3</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IPSC</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targets (10 + 2NS)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E9997F9-A8E2-DBE1-4B43-CB2B7271E2D3}"/>
              </a:ext>
            </a:extLst>
          </p:cNvPr>
          <p:cNvPicPr>
            <a:picLocks noChangeAspect="1"/>
          </p:cNvPicPr>
          <p:nvPr/>
        </p:nvPicPr>
        <p:blipFill>
          <a:blip r:embed="rId5"/>
          <a:stretch>
            <a:fillRect/>
          </a:stretch>
        </p:blipFill>
        <p:spPr>
          <a:xfrm>
            <a:off x="180475" y="3619269"/>
            <a:ext cx="7025777" cy="444132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801314"/>
          </a:xfrm>
          <a:prstGeom prst="rect">
            <a:avLst/>
          </a:prstGeom>
          <a:noFill/>
        </p:spPr>
        <p:txBody>
          <a:bodyPr wrap="square" rtlCol="0">
            <a:spAutoFit/>
          </a:bodyPr>
          <a:lstStyle/>
          <a:p>
            <a:pPr algn="ctr"/>
            <a:r>
              <a:rPr lang="en-US" b="1" dirty="0"/>
              <a:t>All the Single Turtles</a:t>
            </a:r>
          </a:p>
          <a:p>
            <a:pPr algn="ctr"/>
            <a:r>
              <a:rPr lang="en-US" b="1" dirty="0"/>
              <a:t>Written Stage Briefing</a:t>
            </a:r>
          </a:p>
          <a:p>
            <a:r>
              <a:rPr lang="en-US" dirty="0"/>
              <a:t>Scoring: Comstock</a:t>
            </a:r>
            <a:br>
              <a:rPr lang="en-US" dirty="0"/>
            </a:br>
            <a:r>
              <a:rPr lang="en-US" dirty="0"/>
              <a:t>Rounds: 12</a:t>
            </a:r>
          </a:p>
          <a:p>
            <a:r>
              <a:rPr lang="en-US" dirty="0"/>
              <a:t>Targets: 12 IPSC</a:t>
            </a:r>
          </a:p>
          <a:p>
            <a:r>
              <a:rPr lang="en-US" dirty="0"/>
              <a:t>Best 1 hit per target</a:t>
            </a:r>
          </a:p>
          <a:p>
            <a:endParaRPr lang="en-US" dirty="0"/>
          </a:p>
          <a:p>
            <a:r>
              <a:rPr lang="en-US" dirty="0"/>
              <a:t>Handgun start position: anywhere completely outside the shooting area, wrists above shoulders. Handgun is loaded and holstered.</a:t>
            </a:r>
          </a:p>
          <a:p>
            <a:endParaRPr lang="en-US" dirty="0"/>
          </a:p>
          <a:p>
            <a:r>
              <a:rPr lang="en-US" dirty="0"/>
              <a:t>PCC start position: anywhere completely outside the shooting area, wrists above shoulders. Loaded carbine is held with both hands.</a:t>
            </a:r>
          </a:p>
          <a:p>
            <a:endParaRPr lang="en-US" dirty="0"/>
          </a:p>
          <a:p>
            <a:r>
              <a:rPr lang="en-US" dirty="0"/>
              <a:t>Stage Procedure: on the audible start signal, engage targets as they become available from within the shooting area.</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7093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59E6D1E1-BA00-A646-4521-077F54EEF2D1}"/>
              </a:ext>
            </a:extLst>
          </p:cNvPr>
          <p:cNvGraphicFramePr>
            <a:graphicFrameLocks noGrp="1"/>
          </p:cNvGraphicFramePr>
          <p:nvPr>
            <p:extLst>
              <p:ext uri="{D42A27DB-BD31-4B8C-83A1-F6EECF244321}">
                <p14:modId xmlns:p14="http://schemas.microsoft.com/office/powerpoint/2010/main" val="1403380749"/>
              </p:ext>
            </p:extLst>
          </p:nvPr>
        </p:nvGraphicFramePr>
        <p:xfrm>
          <a:off x="1219200" y="784137"/>
          <a:ext cx="4876800" cy="5933440"/>
        </p:xfrm>
        <a:graphic>
          <a:graphicData uri="http://schemas.openxmlformats.org/drawingml/2006/table">
            <a:tbl>
              <a:tblPr firstRow="1" bandRow="1">
                <a:tableStyleId>{F5AB1C69-6EDB-4FF4-983F-18BD219EF322}</a:tableStyleId>
              </a:tblPr>
              <a:tblGrid>
                <a:gridCol w="2438400">
                  <a:extLst>
                    <a:ext uri="{9D8B030D-6E8A-4147-A177-3AD203B41FA5}">
                      <a16:colId xmlns:a16="http://schemas.microsoft.com/office/drawing/2014/main" val="3356310861"/>
                    </a:ext>
                  </a:extLst>
                </a:gridCol>
                <a:gridCol w="2438400">
                  <a:extLst>
                    <a:ext uri="{9D8B030D-6E8A-4147-A177-3AD203B41FA5}">
                      <a16:colId xmlns:a16="http://schemas.microsoft.com/office/drawing/2014/main" val="921683560"/>
                    </a:ext>
                  </a:extLst>
                </a:gridCol>
              </a:tblGrid>
              <a:tr h="370840">
                <a:tc>
                  <a:txBody>
                    <a:bodyPr/>
                    <a:lstStyle/>
                    <a:p>
                      <a:r>
                        <a:rPr lang="en-US" dirty="0">
                          <a:solidFill>
                            <a:schemeClr val="tx1"/>
                          </a:solidFill>
                        </a:rPr>
                        <a:t>Prop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Stage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482244"/>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174961"/>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772203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6679809"/>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3336169"/>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891965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0007846"/>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91791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2871435"/>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3061005"/>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2716424"/>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265837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536813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720797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626686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6414699"/>
                  </a:ext>
                </a:extLst>
              </a:tr>
            </a:tbl>
          </a:graphicData>
        </a:graphic>
      </p:graphicFrame>
    </p:spTree>
    <p:extLst>
      <p:ext uri="{BB962C8B-B14F-4D97-AF65-F5344CB8AC3E}">
        <p14:creationId xmlns:p14="http://schemas.microsoft.com/office/powerpoint/2010/main" val="214233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304488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Double Trouble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A2</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popper, 3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swingers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 2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1 50%</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targets (9 + 3NS)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E0EE03C1-8A5B-03C8-6572-4067F21AB12D}"/>
              </a:ext>
            </a:extLst>
          </p:cNvPr>
          <p:cNvPicPr>
            <a:picLocks noChangeAspect="1"/>
          </p:cNvPicPr>
          <p:nvPr/>
        </p:nvPicPr>
        <p:blipFill>
          <a:blip r:embed="rId5"/>
          <a:stretch>
            <a:fillRect/>
          </a:stretch>
        </p:blipFill>
        <p:spPr>
          <a:xfrm>
            <a:off x="180475" y="3532242"/>
            <a:ext cx="7025777" cy="504155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Double Trouble</a:t>
            </a:r>
          </a:p>
          <a:p>
            <a:pPr algn="ctr"/>
            <a:r>
              <a:rPr lang="en-US" b="1" dirty="0"/>
              <a:t>Written Stage Briefing</a:t>
            </a:r>
          </a:p>
          <a:p>
            <a:r>
              <a:rPr lang="en-US" dirty="0"/>
              <a:t>Scoring: Comstock</a:t>
            </a:r>
            <a:br>
              <a:rPr lang="en-US" dirty="0"/>
            </a:br>
            <a:r>
              <a:rPr lang="en-US" dirty="0"/>
              <a:t>Rounds: 30</a:t>
            </a:r>
          </a:p>
          <a:p>
            <a:r>
              <a:rPr lang="en-US" dirty="0"/>
              <a:t>Targets: 13 USPSA, 4 steel</a:t>
            </a:r>
          </a:p>
          <a:p>
            <a:endParaRPr lang="en-US" dirty="0"/>
          </a:p>
          <a:p>
            <a:r>
              <a:rPr lang="en-US" dirty="0"/>
              <a:t>Handgun start position: anywhere inside the shooting area, wrists below belt. Handgun is loaded and holstered.</a:t>
            </a:r>
          </a:p>
          <a:p>
            <a:endParaRPr lang="en-US" dirty="0"/>
          </a:p>
          <a:p>
            <a:r>
              <a:rPr lang="en-US" dirty="0"/>
              <a:t>PCC start position: anywhere inside the shooting area, stock on belt. Loaded carbine is held with both hands, stock on belt.</a:t>
            </a:r>
          </a:p>
          <a:p>
            <a:endParaRPr lang="en-US" dirty="0"/>
          </a:p>
          <a:p>
            <a:r>
              <a:rPr lang="en-US" dirty="0"/>
              <a:t>Stage Procedure: on the audible start signal, engage targets as they become available from within the shooting area. S1 is activated by P2 and remains visible at rest, S2 is activated by P4 and remains visible at rest.</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25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Periscope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A1</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18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 1 50%</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targets (9 + 2NS)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61843A48-22B7-494D-DD84-203489CA8CBF}"/>
              </a:ext>
            </a:extLst>
          </p:cNvPr>
          <p:cNvPicPr>
            <a:picLocks noChangeAspect="1"/>
          </p:cNvPicPr>
          <p:nvPr/>
        </p:nvPicPr>
        <p:blipFill>
          <a:blip r:embed="rId5"/>
          <a:stretch>
            <a:fillRect/>
          </a:stretch>
        </p:blipFill>
        <p:spPr>
          <a:xfrm>
            <a:off x="1035762" y="3182072"/>
            <a:ext cx="5243676" cy="619541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Periscope</a:t>
            </a:r>
          </a:p>
          <a:p>
            <a:pPr algn="ctr"/>
            <a:r>
              <a:rPr lang="en-US" b="1" dirty="0"/>
              <a:t>Written Stage Briefing</a:t>
            </a:r>
          </a:p>
          <a:p>
            <a:r>
              <a:rPr lang="en-US" dirty="0"/>
              <a:t>Scoring: Comstock</a:t>
            </a:r>
            <a:br>
              <a:rPr lang="en-US" dirty="0"/>
            </a:br>
            <a:r>
              <a:rPr lang="en-US" dirty="0"/>
              <a:t>Rounds: 25</a:t>
            </a:r>
          </a:p>
          <a:p>
            <a:r>
              <a:rPr lang="en-US" dirty="0"/>
              <a:t>Targets: 12 USPSA, steel</a:t>
            </a:r>
          </a:p>
          <a:p>
            <a:endParaRPr lang="en-US" dirty="0"/>
          </a:p>
          <a:p>
            <a:r>
              <a:rPr lang="en-US" dirty="0"/>
              <a:t>Handgun start position: hands touching marks, pistol loaded and holstered.</a:t>
            </a:r>
          </a:p>
          <a:p>
            <a:endParaRPr lang="en-US" dirty="0"/>
          </a:p>
          <a:p>
            <a:r>
              <a:rPr lang="en-US" dirty="0"/>
              <a:t>PCC start position: muzzle touching either mark, stock on belt. Loaded carbine is held with both hands.</a:t>
            </a:r>
          </a:p>
          <a:p>
            <a:endParaRPr lang="en-US" dirty="0"/>
          </a:p>
          <a:p>
            <a:r>
              <a:rPr lang="en-US" dirty="0"/>
              <a:t>Stage Procedure: on the audible start signal, engage targets as they become available from within the shooting area.</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9457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Z for Zero</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B1</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USPSA</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16 targets (14 + 2NS)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95518E4-C283-4045-FD60-063639EDBFB9}"/>
              </a:ext>
            </a:extLst>
          </p:cNvPr>
          <p:cNvPicPr>
            <a:picLocks noChangeAspect="1"/>
          </p:cNvPicPr>
          <p:nvPr/>
        </p:nvPicPr>
        <p:blipFill>
          <a:blip r:embed="rId5"/>
          <a:stretch>
            <a:fillRect/>
          </a:stretch>
        </p:blipFill>
        <p:spPr>
          <a:xfrm>
            <a:off x="909291" y="3145705"/>
            <a:ext cx="5312712" cy="631765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Z for Zero</a:t>
            </a:r>
          </a:p>
          <a:p>
            <a:pPr algn="ctr"/>
            <a:r>
              <a:rPr lang="en-US" b="1" dirty="0"/>
              <a:t>Written Stage Briefing</a:t>
            </a:r>
          </a:p>
          <a:p>
            <a:r>
              <a:rPr lang="en-US" dirty="0"/>
              <a:t>Scoring: Comstock</a:t>
            </a:r>
            <a:br>
              <a:rPr lang="en-US" dirty="0"/>
            </a:br>
            <a:r>
              <a:rPr lang="en-US" dirty="0"/>
              <a:t>Rounds: 28</a:t>
            </a:r>
          </a:p>
          <a:p>
            <a:r>
              <a:rPr lang="en-US" dirty="0"/>
              <a:t>Targets: 14</a:t>
            </a:r>
          </a:p>
          <a:p>
            <a:endParaRPr lang="en-US" dirty="0"/>
          </a:p>
          <a:p>
            <a:r>
              <a:rPr lang="en-US" dirty="0"/>
              <a:t>Handgun start position: feet on X’s, wrists below belt. Handgun is loaded and holstered.</a:t>
            </a:r>
          </a:p>
          <a:p>
            <a:endParaRPr lang="en-US" dirty="0"/>
          </a:p>
          <a:p>
            <a:r>
              <a:rPr lang="en-US" dirty="0"/>
              <a:t>PCC start position: feet on X’s, stock on belt. Loaded carbine is held with both hands.</a:t>
            </a:r>
          </a:p>
          <a:p>
            <a:endParaRPr lang="en-US" dirty="0"/>
          </a:p>
          <a:p>
            <a:r>
              <a:rPr lang="en-US" dirty="0"/>
              <a:t>Stage Procedure: on the audible start signal, engage targets as they become available from within the </a:t>
            </a:r>
            <a:r>
              <a:rPr lang="en-US"/>
              <a:t>shooting area.</a:t>
            </a:r>
            <a:endParaRPr lang="en-US" dirty="0"/>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225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Dysfunction Junction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B2</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27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Max trap + stomp pad</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(10 + 3NS)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B19584B0-6CC1-B5AD-D5C4-85021502C22B}"/>
              </a:ext>
            </a:extLst>
          </p:cNvPr>
          <p:cNvPicPr>
            <a:picLocks noChangeAspect="1"/>
          </p:cNvPicPr>
          <p:nvPr/>
        </p:nvPicPr>
        <p:blipFill>
          <a:blip r:embed="rId5"/>
          <a:stretch>
            <a:fillRect/>
          </a:stretch>
        </p:blipFill>
        <p:spPr>
          <a:xfrm>
            <a:off x="180475" y="3702204"/>
            <a:ext cx="7033869" cy="4332697"/>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1612</TotalTime>
  <Words>769</Words>
  <Application>Microsoft Office PowerPoint</Application>
  <PresentationFormat>Custom</PresentationFormat>
  <Paragraphs>198</Paragraphs>
  <Slides>12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Carlito</vt:lpstr>
      <vt:lpstr>DejaVu Serif Condensed</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224</cp:revision>
  <cp:lastPrinted>2023-05-14T02:15:07Z</cp:lastPrinted>
  <dcterms:created xsi:type="dcterms:W3CDTF">2002-08-21T12:11:08Z</dcterms:created>
  <dcterms:modified xsi:type="dcterms:W3CDTF">2023-05-14T02:15:38Z</dcterms:modified>
  <cp:category>Shooting</cp:category>
</cp:coreProperties>
</file>